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332" r:id="rId2"/>
    <p:sldId id="369" r:id="rId3"/>
    <p:sldId id="321" r:id="rId4"/>
    <p:sldId id="344" r:id="rId5"/>
    <p:sldId id="315" r:id="rId6"/>
    <p:sldId id="313" r:id="rId7"/>
    <p:sldId id="358" r:id="rId8"/>
    <p:sldId id="359" r:id="rId9"/>
    <p:sldId id="322" r:id="rId10"/>
    <p:sldId id="360" r:id="rId11"/>
    <p:sldId id="356" r:id="rId12"/>
    <p:sldId id="357" r:id="rId13"/>
    <p:sldId id="329" r:id="rId14"/>
    <p:sldId id="354" r:id="rId15"/>
    <p:sldId id="361" r:id="rId16"/>
    <p:sldId id="323" r:id="rId17"/>
    <p:sldId id="362" r:id="rId18"/>
    <p:sldId id="269" r:id="rId19"/>
    <p:sldId id="270" r:id="rId20"/>
    <p:sldId id="311" r:id="rId21"/>
    <p:sldId id="285" r:id="rId22"/>
    <p:sldId id="262" r:id="rId23"/>
    <p:sldId id="286" r:id="rId24"/>
    <p:sldId id="284" r:id="rId25"/>
    <p:sldId id="299" r:id="rId26"/>
    <p:sldId id="300" r:id="rId27"/>
    <p:sldId id="333" r:id="rId28"/>
    <p:sldId id="347" r:id="rId29"/>
    <p:sldId id="363" r:id="rId30"/>
    <p:sldId id="334" r:id="rId31"/>
    <p:sldId id="265" r:id="rId32"/>
    <p:sldId id="352" r:id="rId33"/>
    <p:sldId id="318" r:id="rId34"/>
    <p:sldId id="353" r:id="rId35"/>
    <p:sldId id="312" r:id="rId36"/>
    <p:sldId id="340" r:id="rId37"/>
    <p:sldId id="364" r:id="rId38"/>
    <p:sldId id="345" r:id="rId39"/>
    <p:sldId id="366" r:id="rId40"/>
    <p:sldId id="341" r:id="rId41"/>
    <p:sldId id="365" r:id="rId42"/>
    <p:sldId id="343" r:id="rId43"/>
    <p:sldId id="367" r:id="rId44"/>
    <p:sldId id="368" r:id="rId45"/>
    <p:sldId id="342" r:id="rId46"/>
    <p:sldId id="309" r:id="rId47"/>
    <p:sldId id="331" r:id="rId48"/>
  </p:sldIdLst>
  <p:sldSz cx="9144000" cy="6858000" type="screen4x3"/>
  <p:notesSz cx="7086600" cy="93726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D47A9"/>
    <a:srgbClr val="00008E"/>
    <a:srgbClr val="2F5EBB"/>
    <a:srgbClr val="3366CC"/>
    <a:srgbClr val="0037A4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1498" y="53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fld id="{56EEE1E4-D577-46B2-BAF8-68FECA4FB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56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DB2903-CE73-491E-9250-7069B1980399}" type="datetime1">
              <a:rPr lang="en-US" altLang="en-US"/>
              <a:pPr/>
              <a:t>2/4/2022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38570-59BD-46D4-9F23-D4720512E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48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A84500E-261C-4E41-9BE2-7F4B4469862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180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FD48-3A83-431B-B392-3346DC777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897CB-0B5A-4F44-8236-0C6BDBA18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93810-A17A-49D0-ADC5-C58BDDF6E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05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7CFB-1153-4C73-BCF7-018C47F9C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4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76EAE-3BE5-45ED-B967-92623676D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7F1C-EDAC-43D1-B9DE-8CB46C8C6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65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F753-1FC8-42AE-A9EB-F7051334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B0248-5AEA-4791-94B4-D5A2E2855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18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4C35-D653-4E54-A18D-4CBB618D8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0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86935-9C21-4AB6-B954-A3D2038B9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2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18767-A538-4A5C-AE96-E50F71695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0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953000"/>
            <a:ext cx="9144000" cy="16764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0"/>
          </a:xfrm>
          <a:prstGeom prst="rect">
            <a:avLst/>
          </a:prstGeom>
          <a:gradFill rotWithShape="1">
            <a:gsLst>
              <a:gs pos="0">
                <a:srgbClr val="000054"/>
              </a:gs>
              <a:gs pos="100000">
                <a:srgbClr val="0066CC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028" name="Picture 4" descr="roa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93DEFD"/>
              </a:clrFrom>
              <a:clrTo>
                <a:srgbClr val="93D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8"/>
          <a:stretch>
            <a:fillRect/>
          </a:stretch>
        </p:blipFill>
        <p:spPr bwMode="auto">
          <a:xfrm>
            <a:off x="0" y="5881688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oad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6188075"/>
            <a:ext cx="2476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oad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929313"/>
            <a:ext cx="968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19600" y="6400800"/>
            <a:ext cx="228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048375"/>
            <a:ext cx="1524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fld id="{E8F2BA57-A16B-4B08-BBF1-302F1711E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70" charset="-128"/>
          <a:cs typeface="ＭＳ Ｐゴシック" pitchFamily="7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70" charset="-128"/>
          <a:cs typeface="ＭＳ Ｐゴシック" pitchFamily="7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70" charset="-128"/>
          <a:cs typeface="ＭＳ Ｐゴシック" pitchFamily="7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70" charset="-128"/>
          <a:cs typeface="ＭＳ Ｐゴシック" pitchFamily="7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70" charset="-128"/>
          <a:cs typeface="ＭＳ Ｐゴシック" pitchFamily="7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70" charset="-128"/>
          <a:cs typeface="ＭＳ Ｐゴシック" pitchFamily="7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  <a:p>
            <a:endParaRPr lang="en-US" altLang="en-US">
              <a:ea typeface="ＭＳ Ｐゴシック" pitchFamily="34" charset="-128"/>
            </a:endParaRPr>
          </a:p>
        </p:txBody>
      </p:sp>
      <p:pic>
        <p:nvPicPr>
          <p:cNvPr id="15363" name="Picture 6" descr="24966_BeLifeReady_PowerPointDesig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24966_BeLifeReady_PowerPointDesig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#1 Be Educated and a Lifelong Learner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855788"/>
            <a:ext cx="8386763" cy="4270375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Education is power.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Being educated provides access to more opportunities and greater success.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Research proves education provides higher earning and employment potential.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Lifelong learning helps a person to remain productive and employed.</a:t>
            </a:r>
          </a:p>
          <a:p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5527" y="477838"/>
            <a:ext cx="8686800" cy="1214437"/>
          </a:xfrm>
        </p:spPr>
        <p:txBody>
          <a:bodyPr/>
          <a:lstStyle/>
          <a:p>
            <a:r>
              <a:rPr lang="en-US" altLang="en-US" sz="53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#2 Create and Maintain a Success Team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8750" y="2309813"/>
            <a:ext cx="8816975" cy="4183062"/>
          </a:xfrm>
        </p:spPr>
        <p:txBody>
          <a:bodyPr/>
          <a:lstStyle/>
          <a:p>
            <a:pPr marL="514350" indent="-514350"/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includes supportive people who can help you overcome potential obstacles.</a:t>
            </a:r>
          </a:p>
          <a:p>
            <a:pPr marL="514350" indent="-514350"/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 marL="514350" indent="-514350"/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consists of people within school or community who care about you and want to help you succeed.</a:t>
            </a:r>
          </a:p>
          <a:p>
            <a:pPr marL="514350" indent="-514350"/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9600" cy="1306512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Why a Success Team?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901825"/>
            <a:ext cx="8686800" cy="4224338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Very few people succeed alone.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Asking for help is not a sign of weakness, </a:t>
            </a:r>
            <a:b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it is a sign of maturity.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Helps you progress faster.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Makes your wishes become reality and </a:t>
            </a:r>
            <a:b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not just dreams.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99333"/>
            <a:ext cx="82296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Use  a Success Team Inventory to Create One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2076450"/>
            <a:ext cx="8915400" cy="422116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Determining educational and vocational goals.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Academic issues.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Extracurricular/community activities.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Overcoming potential obstacles.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Health and wellness.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Personal circumstances.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6"/>
          <p:cNvSpPr>
            <a:spLocks noGrp="1"/>
          </p:cNvSpPr>
          <p:nvPr>
            <p:ph type="title" idx="4294967295"/>
          </p:nvPr>
        </p:nvSpPr>
        <p:spPr>
          <a:xfrm>
            <a:off x="476250" y="2025650"/>
            <a:ext cx="8667750" cy="2400300"/>
          </a:xfrm>
        </p:spPr>
        <p:txBody>
          <a:bodyPr/>
          <a:lstStyle/>
          <a:p>
            <a:r>
              <a:rPr lang="en-US" altLang="en-US" sz="45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YOUR SUCCESS TEAM MEMBERS ARE ALWAYS THERE TO GUIDE YOU AND CHEER YOU ON TO SUCCESS.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#3 Develop a Success Plan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57200" y="1908175"/>
            <a:ext cx="8229600" cy="452596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Use to collect important information about self and accomplishments.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Update as interests, abilities, needs, and goals change.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Critical for identifying and achieving goals.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Serves as a personal guide to success.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 Success Planner Topics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395413"/>
            <a:ext cx="4456113" cy="46609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Personality traits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Obstacles to success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Values and goals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Communication and interpersonal skills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Interests and hobbies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Job skills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Accomplishments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Important documents</a:t>
            </a:r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468438"/>
            <a:ext cx="4702175" cy="4587875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Aptitudes and learning styles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Plans after graduation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Career exploration 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Career assessment  results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Developmental tasks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Work experience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Standardized tests </a:t>
            </a:r>
          </a:p>
          <a:p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 4 Use an Effective Decision-Making Process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457200" y="2006600"/>
            <a:ext cx="4652963" cy="4119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There is an assumption, that people will simply know how to make decisions when </a:t>
            </a:r>
            <a:br>
              <a:rPr lang="en-US" altLang="en-US" sz="360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360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asked to do so.</a:t>
            </a:r>
          </a:p>
        </p:txBody>
      </p:sp>
      <p:pic>
        <p:nvPicPr>
          <p:cNvPr id="31748" name="Picture 6" descr="signs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463550"/>
            <a:ext cx="6950075" cy="86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657350"/>
            <a:ext cx="8734425" cy="3128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   MAKING A GOOD DECISION  IS A PROCESS AND ONE THAT TAKES TIME AND EFFORT!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848163"/>
            <a:ext cx="8510587" cy="15113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Start Making Good	  Decisions Today . . 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" y="31500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Univers 65 Bold" charset="0"/>
              </a:rPr>
              <a:t>By learning an effective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5400" dirty="0">
                <a:solidFill>
                  <a:srgbClr val="000000"/>
                </a:solidFill>
                <a:latin typeface="Univers 65 Bold" charset="0"/>
              </a:rPr>
              <a:t> decision-making process.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6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6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6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552450" y="390525"/>
            <a:ext cx="8261612" cy="570861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         Be Life Ready® </a:t>
            </a: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is a registered                                 trademark and an initiative created by</a:t>
            </a: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Life Decisions Group, LLC. </a:t>
            </a: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All rights reserved.  NOT FOR RESALE </a:t>
            </a:r>
          </a:p>
          <a:p>
            <a:pPr marL="0" indent="0" algn="ctr"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Univers 45 Light" charset="0"/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For details about Be Life Ready® and to purchase </a:t>
            </a: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the 9 Keys to Be Life Ready® book go to</a:t>
            </a:r>
            <a:b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www.belifeready.com</a:t>
            </a: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For information email info@lifedecisionsgroup.com </a:t>
            </a:r>
          </a:p>
          <a:p>
            <a:pPr marL="0" indent="0" algn="ctr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or contact Be Life Ready, </a:t>
            </a:r>
            <a:b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 sz="2800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PO Box 171, Pawleys Island, SC, 29585 </a:t>
            </a:r>
          </a:p>
          <a:p>
            <a:pPr marL="0" indent="0" algn="ctr"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    </a:t>
            </a:r>
          </a:p>
          <a:p>
            <a:pPr marL="0" indent="0" algn="ctr"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Univers 45 Light" charset="0"/>
                <a:ea typeface="ＭＳ Ｐゴシック" pitchFamily="34" charset="-128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2430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Decision-Making Process</a:t>
            </a:r>
            <a:br>
              <a:rPr lang="en-US" altLang="en-US" sz="540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endParaRPr lang="en-US" altLang="en-US" sz="540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24200" y="4800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 b="0">
              <a:latin typeface="Arial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4724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 b="0">
              <a:latin typeface="Arial" pitchFamily="34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75" y="2697163"/>
            <a:ext cx="391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0" u="sng">
                <a:solidFill>
                  <a:srgbClr val="000000"/>
                </a:solidFill>
                <a:latin typeface="Univers 65 Bold" charset="0"/>
              </a:rPr>
              <a:t>D</a:t>
            </a: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efine the Decision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467100" y="2882900"/>
            <a:ext cx="457200" cy="228600"/>
          </a:xfrm>
          <a:prstGeom prst="rightArrow">
            <a:avLst>
              <a:gd name="adj1" fmla="val 50000"/>
              <a:gd name="adj2" fmla="val 88259"/>
            </a:avLst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0325" y="3152775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0" u="sng">
                <a:solidFill>
                  <a:srgbClr val="000000"/>
                </a:solidFill>
                <a:latin typeface="Univers 65 Bold" charset="0"/>
              </a:rPr>
              <a:t>C</a:t>
            </a: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ompile Alternatives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967163" y="2695575"/>
            <a:ext cx="524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0" u="sng">
                <a:solidFill>
                  <a:srgbClr val="000000"/>
                </a:solidFill>
                <a:latin typeface="Univers 65 Bold" charset="0"/>
              </a:rPr>
              <a:t>E</a:t>
            </a: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valuate Needs and Wants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8596313" y="2890838"/>
            <a:ext cx="457200" cy="228600"/>
          </a:xfrm>
          <a:prstGeom prst="rightArrow">
            <a:avLst>
              <a:gd name="adj1" fmla="val 50000"/>
              <a:gd name="adj2" fmla="val 88259"/>
            </a:avLst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305300" y="3162300"/>
            <a:ext cx="483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0" u="sng">
                <a:solidFill>
                  <a:srgbClr val="000000"/>
                </a:solidFill>
                <a:latin typeface="Univers 65 Bold" charset="0"/>
              </a:rPr>
              <a:t>I</a:t>
            </a: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nvestigate Alternatives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8432800" y="3321050"/>
            <a:ext cx="457200" cy="228600"/>
          </a:xfrm>
          <a:prstGeom prst="rightArrow">
            <a:avLst>
              <a:gd name="adj1" fmla="val 50000"/>
              <a:gd name="adj2" fmla="val 88259"/>
            </a:avLst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428625" y="3584575"/>
            <a:ext cx="52498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0" u="sng">
                <a:solidFill>
                  <a:srgbClr val="000000"/>
                </a:solidFill>
                <a:latin typeface="Univers 65 Bold" charset="0"/>
              </a:rPr>
              <a:t>D</a:t>
            </a: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etermine Best Alternative</a:t>
            </a:r>
          </a:p>
          <a:p>
            <a:pPr algn="r" eaLnBrk="1" hangingPunct="1">
              <a:spcBef>
                <a:spcPct val="20000"/>
              </a:spcBef>
            </a:pPr>
            <a:endParaRPr lang="en-US" altLang="en-US" sz="2800" b="0">
              <a:solidFill>
                <a:srgbClr val="000000"/>
              </a:solidFill>
              <a:latin typeface="Univers 65 Bold" charset="0"/>
            </a:endParaRP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5181600" y="3748088"/>
            <a:ext cx="457200" cy="228600"/>
          </a:xfrm>
          <a:prstGeom prst="rightArrow">
            <a:avLst>
              <a:gd name="adj1" fmla="val 50000"/>
              <a:gd name="adj2" fmla="val 88259"/>
            </a:avLst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3762375" y="3341688"/>
            <a:ext cx="457200" cy="228600"/>
          </a:xfrm>
          <a:prstGeom prst="rightArrow">
            <a:avLst>
              <a:gd name="adj1" fmla="val 50000"/>
              <a:gd name="adj2" fmla="val 88259"/>
            </a:avLst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5500688" y="3570288"/>
            <a:ext cx="29384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  </a:t>
            </a:r>
            <a:r>
              <a:rPr lang="en-US" altLang="en-US" sz="2800" b="0" u="sng">
                <a:solidFill>
                  <a:srgbClr val="000000"/>
                </a:solidFill>
                <a:latin typeface="Univers 65 Bold" charset="0"/>
              </a:rPr>
              <a:t>E</a:t>
            </a:r>
            <a:r>
              <a:rPr lang="en-US" altLang="en-US" sz="2800" b="0">
                <a:solidFill>
                  <a:srgbClr val="000000"/>
                </a:solidFill>
                <a:latin typeface="Univers 65 Bold" charset="0"/>
              </a:rPr>
              <a:t>stablish Plan 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0">
              <a:solidFill>
                <a:srgbClr val="000000"/>
              </a:solidFill>
              <a:latin typeface="Univers 65 Bold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b="0">
              <a:solidFill>
                <a:srgbClr val="000000"/>
              </a:solidFill>
              <a:latin typeface="Univers 65 Bold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b="0">
              <a:solidFill>
                <a:srgbClr val="000000"/>
              </a:solidFill>
              <a:latin typeface="Univers 65 Bold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2800" b="0">
              <a:solidFill>
                <a:srgbClr val="000000"/>
              </a:solidFill>
              <a:latin typeface="Univers 65 Bold" charset="0"/>
            </a:endParaRPr>
          </a:p>
        </p:txBody>
      </p:sp>
      <p:sp>
        <p:nvSpPr>
          <p:cNvPr id="34832" name="TextBox 15"/>
          <p:cNvSpPr txBox="1">
            <a:spLocks noChangeArrowheads="1"/>
          </p:cNvSpPr>
          <p:nvPr/>
        </p:nvSpPr>
        <p:spPr bwMode="auto">
          <a:xfrm>
            <a:off x="0" y="45243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      </a:t>
            </a:r>
            <a:r>
              <a:rPr lang="en-US" altLang="en-US" sz="6000" b="0" u="sng">
                <a:solidFill>
                  <a:srgbClr val="000000"/>
                </a:solidFill>
                <a:latin typeface="Univers 65 Bold" charset="0"/>
              </a:rPr>
              <a:t>D</a:t>
            </a:r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</a:t>
            </a:r>
            <a:r>
              <a:rPr lang="en-US" altLang="en-US" sz="6000" b="0" u="sng">
                <a:solidFill>
                  <a:srgbClr val="000000"/>
                </a:solidFill>
                <a:latin typeface="Univers 65 Bold" charset="0"/>
              </a:rPr>
              <a:t>E</a:t>
            </a:r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</a:t>
            </a:r>
            <a:r>
              <a:rPr lang="en-US" altLang="en-US" sz="6000" b="0" u="sng">
                <a:solidFill>
                  <a:srgbClr val="000000"/>
                </a:solidFill>
                <a:latin typeface="Univers 65 Bold" charset="0"/>
              </a:rPr>
              <a:t>C</a:t>
            </a:r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</a:t>
            </a:r>
            <a:r>
              <a:rPr lang="en-US" altLang="en-US" sz="6000" b="0" u="sng">
                <a:solidFill>
                  <a:srgbClr val="000000"/>
                </a:solidFill>
                <a:latin typeface="Univers 65 Bold" charset="0"/>
              </a:rPr>
              <a:t>I</a:t>
            </a:r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</a:t>
            </a:r>
            <a:r>
              <a:rPr lang="en-US" altLang="en-US" sz="6000" b="0" u="sng">
                <a:solidFill>
                  <a:srgbClr val="000000"/>
                </a:solidFill>
                <a:latin typeface="Univers 65 Bold" charset="0"/>
              </a:rPr>
              <a:t>D</a:t>
            </a:r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</a:t>
            </a:r>
            <a:r>
              <a:rPr lang="en-US" altLang="en-US" sz="6000" b="0" u="sng">
                <a:solidFill>
                  <a:srgbClr val="000000"/>
                </a:solidFill>
                <a:latin typeface="Univers 65 Bold" charset="0"/>
              </a:rPr>
              <a:t>E</a:t>
            </a:r>
            <a:r>
              <a:rPr lang="en-US" altLang="en-US" sz="6000" b="0">
                <a:solidFill>
                  <a:srgbClr val="000000"/>
                </a:solidFill>
                <a:latin typeface="Univers 65 Bold" charset="0"/>
              </a:rPr>
              <a:t>      </a:t>
            </a:r>
          </a:p>
          <a:p>
            <a:pPr algn="ctr"/>
            <a:endParaRPr lang="en-US" altLang="en-US" sz="6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5"/>
                            </p:stCondLst>
                            <p:childTnLst>
                              <p:par>
                                <p:cTn id="1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1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25"/>
                            </p:stCondLst>
                            <p:childTnLst>
                              <p:par>
                                <p:cTn id="17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/>
      <p:bldP spid="88072" grpId="0"/>
      <p:bldP spid="88074" grpId="0"/>
      <p:bldP spid="88076" grpId="0"/>
      <p:bldP spid="880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6" name="Group 206"/>
          <p:cNvGraphicFramePr>
            <a:graphicFrameLocks noGrp="1"/>
          </p:cNvGraphicFramePr>
          <p:nvPr>
            <p:ph idx="1"/>
          </p:nvPr>
        </p:nvGraphicFramePr>
        <p:xfrm>
          <a:off x="447675" y="944563"/>
          <a:ext cx="8229600" cy="53244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563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Important Criteria</a:t>
                      </a:r>
                      <a:b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(Needs &amp; Wants)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1.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2.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3.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4.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5.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6.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7.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8.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9.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10.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8141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nivers 65 Bold"/>
                <a:ea typeface="Century Gothic"/>
                <a:cs typeface="Univers 65 Bold"/>
              </a:rPr>
              <a:t>Personal Filtering System</a:t>
            </a:r>
          </a:p>
          <a:p>
            <a:pPr>
              <a:defRPr/>
            </a:pPr>
            <a:endParaRPr lang="en-US" sz="4800" b="0" dirty="0">
              <a:latin typeface="Univers 65 Bold"/>
              <a:ea typeface="+mn-ea"/>
              <a:cs typeface="Univers 65 Bold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2885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WHAT IF YOU ARE </a:t>
            </a:r>
            <a:b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CHOOSING WHICH COLLEGE TO ATTEND OR WHICH JOB TO ACCEPT?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3" name="Rectangle 109"/>
          <p:cNvSpPr>
            <a:spLocks noChangeArrowheads="1"/>
          </p:cNvSpPr>
          <p:nvPr/>
        </p:nvSpPr>
        <p:spPr bwMode="auto">
          <a:xfrm>
            <a:off x="850900" y="16795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Curriculum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Location/Environment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Quality of Academics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Cost ($5,000 to $15,000)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Financial Aid </a:t>
            </a:r>
            <a:r>
              <a:rPr lang="en-US" altLang="en-US" sz="2000" b="0">
                <a:solidFill>
                  <a:srgbClr val="000000"/>
                </a:solidFill>
                <a:latin typeface="Univers 55" charset="0"/>
              </a:rPr>
              <a:t>(Scholarships)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Size (7,500 – 12,000)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Class Size</a:t>
            </a:r>
          </a:p>
          <a:p>
            <a:pPr eaLnBrk="1" hangingPunct="1">
              <a:lnSpc>
                <a:spcPct val="116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Co-op/Internships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Facilities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Recreation/Clubs</a:t>
            </a:r>
          </a:p>
        </p:txBody>
      </p:sp>
      <p:sp>
        <p:nvSpPr>
          <p:cNvPr id="38915" name="Text Box 321"/>
          <p:cNvSpPr txBox="1">
            <a:spLocks noChangeArrowheads="1"/>
          </p:cNvSpPr>
          <p:nvPr/>
        </p:nvSpPr>
        <p:spPr bwMode="auto">
          <a:xfrm>
            <a:off x="0" y="650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Univers 65 Bold" charset="0"/>
              </a:rPr>
              <a:t>Decision Making: College</a:t>
            </a:r>
          </a:p>
        </p:txBody>
      </p:sp>
      <p:graphicFrame>
        <p:nvGraphicFramePr>
          <p:cNvPr id="42308" name="Group 324"/>
          <p:cNvGraphicFramePr>
            <a:graphicFrameLocks noGrp="1"/>
          </p:cNvGraphicFramePr>
          <p:nvPr>
            <p:ph idx="1"/>
          </p:nvPr>
        </p:nvGraphicFramePr>
        <p:xfrm>
          <a:off x="484188" y="985838"/>
          <a:ext cx="8229600" cy="5221294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18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Important Criteria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(Needs &amp; Wants)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1.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2.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3.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4.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5.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6.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7.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8.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9.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rstyRoman Bd BT" charset="0"/>
                          <a:ea typeface="ＭＳ Ｐゴシック" pitchFamily="34" charset="-128"/>
                        </a:rPr>
                        <a:t>10.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rstyRoman Bd BT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2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2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2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2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2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42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42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42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42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3" name="Text Box 547"/>
          <p:cNvSpPr txBox="1">
            <a:spLocks noChangeArrowheads="1"/>
          </p:cNvSpPr>
          <p:nvPr/>
        </p:nvSpPr>
        <p:spPr bwMode="auto">
          <a:xfrm>
            <a:off x="4349750" y="5832475"/>
            <a:ext cx="4191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2000"/>
              </a:lnSpc>
            </a:pPr>
            <a:r>
              <a:rPr lang="en-US" altLang="en-US" b="0">
                <a:solidFill>
                  <a:schemeClr val="bg1"/>
                </a:solidFill>
                <a:latin typeface="Arial" pitchFamily="34" charset="0"/>
              </a:rPr>
              <a:t>	90%	50%	70%	60%</a:t>
            </a:r>
          </a:p>
        </p:txBody>
      </p:sp>
      <p:sp>
        <p:nvSpPr>
          <p:cNvPr id="39939" name="Text Box 654"/>
          <p:cNvSpPr txBox="1">
            <a:spLocks noChangeArrowheads="1"/>
          </p:cNvSpPr>
          <p:nvPr/>
        </p:nvSpPr>
        <p:spPr bwMode="auto">
          <a:xfrm>
            <a:off x="0" y="-920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Univers 65 Bold" charset="0"/>
              </a:rPr>
              <a:t>Decision Making: College</a:t>
            </a:r>
          </a:p>
        </p:txBody>
      </p:sp>
      <p:graphicFrame>
        <p:nvGraphicFramePr>
          <p:cNvPr id="40592" name="Group 6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98827"/>
              </p:ext>
            </p:extLst>
          </p:nvPr>
        </p:nvGraphicFramePr>
        <p:xfrm>
          <a:off x="452438" y="768350"/>
          <a:ext cx="8229600" cy="49482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98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Important Criteria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(Needs &amp; Wants)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1.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Curriculum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2.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Location/Environment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3.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Quality of Academics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4.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Cost ($5,000 to $15,000)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5.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Financial Aid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(Scholarships)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6.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Size (7,500 – 12,000)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7.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Class Size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8.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Co-op/Internships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9.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Facilities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10.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Recreation/Clubs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65 Bold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65 Bold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4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4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4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8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31850" y="162242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Salary/Benefits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Environment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People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Activities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Challenges/Problems</a:t>
            </a:r>
            <a:endParaRPr lang="en-US" altLang="en-US" sz="2000" b="0">
              <a:solidFill>
                <a:srgbClr val="000000"/>
              </a:solidFill>
              <a:latin typeface="Univers 55" charset="0"/>
            </a:endParaRP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Location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Psychological Rewards</a:t>
            </a:r>
          </a:p>
          <a:p>
            <a:pPr eaLnBrk="1" hangingPunct="1">
              <a:lnSpc>
                <a:spcPct val="116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Security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Growth Potential</a:t>
            </a:r>
          </a:p>
          <a:p>
            <a:pPr eaLnBrk="1" hangingPunct="1">
              <a:lnSpc>
                <a:spcPct val="117000"/>
              </a:lnSpc>
              <a:spcAft>
                <a:spcPct val="5000"/>
              </a:spcAft>
            </a:pPr>
            <a:r>
              <a:rPr lang="en-US" altLang="en-US" sz="2200" b="0">
                <a:solidFill>
                  <a:srgbClr val="000000"/>
                </a:solidFill>
                <a:latin typeface="Univers 55" charset="0"/>
              </a:rPr>
              <a:t>Autonomy</a:t>
            </a:r>
          </a:p>
        </p:txBody>
      </p:sp>
      <p:sp>
        <p:nvSpPr>
          <p:cNvPr id="40963" name="Text Box 107"/>
          <p:cNvSpPr txBox="1">
            <a:spLocks noChangeArrowheads="1"/>
          </p:cNvSpPr>
          <p:nvPr/>
        </p:nvSpPr>
        <p:spPr bwMode="auto">
          <a:xfrm>
            <a:off x="1257300" y="79375"/>
            <a:ext cx="6542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Univers 65 Bold" charset="0"/>
              </a:rPr>
              <a:t>Decision Making: Job</a:t>
            </a:r>
          </a:p>
        </p:txBody>
      </p:sp>
      <p:graphicFrame>
        <p:nvGraphicFramePr>
          <p:cNvPr id="63703" name="Group 215"/>
          <p:cNvGraphicFramePr>
            <a:graphicFrameLocks noGrp="1"/>
          </p:cNvGraphicFramePr>
          <p:nvPr>
            <p:ph idx="1"/>
          </p:nvPr>
        </p:nvGraphicFramePr>
        <p:xfrm>
          <a:off x="473075" y="849313"/>
          <a:ext cx="8229600" cy="53244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Important Criteria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(Needs &amp; Wants)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427538" y="5890338"/>
            <a:ext cx="4191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ctr"/>
                <a:tab pos="1549400" algn="ctr"/>
                <a:tab pos="2628900" algn="ctr"/>
                <a:tab pos="3721100" algn="ctr"/>
              </a:tabLs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2000"/>
              </a:lnSpc>
            </a:pPr>
            <a:r>
              <a:rPr lang="en-US" altLang="en-US" b="0" dirty="0">
                <a:solidFill>
                  <a:schemeClr val="bg1"/>
                </a:solidFill>
                <a:latin typeface="Arial" pitchFamily="34" charset="0"/>
              </a:rPr>
              <a:t>	60%	50%	90%	70%</a:t>
            </a:r>
          </a:p>
        </p:txBody>
      </p:sp>
      <p:sp>
        <p:nvSpPr>
          <p:cNvPr id="41987" name="Text Box 111"/>
          <p:cNvSpPr txBox="1">
            <a:spLocks noChangeArrowheads="1"/>
          </p:cNvSpPr>
          <p:nvPr/>
        </p:nvSpPr>
        <p:spPr bwMode="auto">
          <a:xfrm>
            <a:off x="1257300" y="-50800"/>
            <a:ext cx="6542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Univers 65 Bold" charset="0"/>
              </a:rPr>
              <a:t>Decision Making: Job</a:t>
            </a:r>
          </a:p>
        </p:txBody>
      </p:sp>
      <p:graphicFrame>
        <p:nvGraphicFramePr>
          <p:cNvPr id="64625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77152"/>
              </p:ext>
            </p:extLst>
          </p:nvPr>
        </p:nvGraphicFramePr>
        <p:xfrm>
          <a:off x="444500" y="806308"/>
          <a:ext cx="8229600" cy="49561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13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Important Criteria</a:t>
                      </a:r>
                      <a:b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(Needs &amp; Wants)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Choice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Salary/Benefits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Environment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People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Activities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Challenges/Problems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nivers 55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Location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Psychological Rewards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Security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Growth Potential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10.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55" charset="0"/>
                          <a:ea typeface="ＭＳ Ｐゴシック" pitchFamily="34" charset="-128"/>
                        </a:rPr>
                        <a:t>Autonomy</a:t>
                      </a:r>
                    </a:p>
                  </a:txBody>
                  <a:tcPr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0" y="319088"/>
            <a:ext cx="9144000" cy="5673725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REALIZE ………..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br>
              <a:rPr lang="en-US" altLang="en-US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The outcomes of the decisions </a:t>
            </a:r>
            <a:b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you make will determine the quality of </a:t>
            </a:r>
            <a:b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your life and if you will be satisfied </a:t>
            </a:r>
            <a:b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now and in the future!</a:t>
            </a:r>
            <a:br>
              <a:rPr lang="en-US" altLang="en-US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endParaRPr lang="en-US" altLang="en-US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698625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IMPROVE YOUR CHANCES OF BEING SATISFIED………..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440738" cy="23209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By making good decisions in the most important areas of your life, because poor decisions end up with bad results, and bad results are what you want to avoid.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5571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 5 MAKE GOOD </a:t>
            </a:r>
            <a:br>
              <a:rPr lang="en-US" altLang="en-US" sz="48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48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BIG-TICKET DECISIONS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613025"/>
            <a:ext cx="8229600" cy="37099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Most likely you have already been asked or expected to make some important decisions.</a:t>
            </a:r>
          </a:p>
          <a:p>
            <a:pPr marL="0" indent="0" algn="ctr">
              <a:buFontTx/>
              <a:buNone/>
            </a:pPr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How did they turn out?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122796"/>
            <a:ext cx="9144000" cy="4135438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THIS IS THE ROAD </a:t>
            </a:r>
            <a:b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LEADING TO YOUR FUTURE.</a:t>
            </a:r>
            <a:b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b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ARE YOU READY TO GO THERE?</a:t>
            </a:r>
            <a:b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endParaRPr lang="en-US" altLang="en-US" b="1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762125"/>
            <a:ext cx="9144000" cy="2816225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WERE THEY……..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GOOD OR BAD, RIGHT OR WRONG, LEAD TO SUCCESS OR FAILURE, MAKE YOU HAPPY OR UNHAPPY, WERE THE OUTCOMES FAVORABLE OR UNFAVORABLE?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endParaRPr lang="en-US" altLang="en-US" b="1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38200" y="30861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38200" y="46863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38200" y="36068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648200" y="36195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648200" y="30988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838200" y="41529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648200" y="41656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295400" y="3606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600" b="0">
              <a:solidFill>
                <a:schemeClr val="bg1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295400" y="4152900"/>
            <a:ext cx="274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281113" y="5341938"/>
            <a:ext cx="3352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b="0">
              <a:solidFill>
                <a:schemeClr val="bg1"/>
              </a:solidFill>
            </a:endParaRPr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title"/>
          </p:nvPr>
        </p:nvSpPr>
        <p:spPr>
          <a:xfrm>
            <a:off x="174625" y="685800"/>
            <a:ext cx="8969375" cy="79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 BIG-TICKET DECISIONS  </a:t>
            </a:r>
          </a:p>
        </p:txBody>
      </p:sp>
      <p:sp>
        <p:nvSpPr>
          <p:cNvPr id="47117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633225"/>
            <a:ext cx="4038600" cy="3354388"/>
          </a:xfrm>
        </p:spPr>
        <p:txBody>
          <a:bodyPr/>
          <a:lstStyle/>
          <a:p>
            <a:r>
              <a:rPr lang="en-US" altLang="en-US" sz="32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Education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Field of Study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Career Choice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Living and Work Environments</a:t>
            </a:r>
          </a:p>
          <a:p>
            <a:endParaRPr lang="en-US" altLang="en-US" sz="3200" dirty="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7118" name="Content Placeholder 13"/>
          <p:cNvSpPr>
            <a:spLocks noGrp="1"/>
          </p:cNvSpPr>
          <p:nvPr>
            <p:ph sz="half" idx="2"/>
          </p:nvPr>
        </p:nvSpPr>
        <p:spPr>
          <a:xfrm>
            <a:off x="4325938" y="2647513"/>
            <a:ext cx="4818062" cy="3340100"/>
          </a:xfrm>
        </p:spPr>
        <p:txBody>
          <a:bodyPr/>
          <a:lstStyle/>
          <a:p>
            <a:r>
              <a:rPr lang="en-US" altLang="en-US" sz="320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Relationships</a:t>
            </a:r>
          </a:p>
          <a:p>
            <a:r>
              <a:rPr lang="en-US" altLang="en-US" sz="320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Health &amp; Wellness</a:t>
            </a:r>
          </a:p>
          <a:p>
            <a:r>
              <a:rPr lang="en-US" altLang="en-US" sz="320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Leisure Activities</a:t>
            </a:r>
          </a:p>
          <a:p>
            <a:endParaRPr lang="en-US" altLang="en-US" sz="320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468438"/>
            <a:ext cx="9144000" cy="5540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000" dirty="0">
                <a:solidFill>
                  <a:srgbClr val="000000"/>
                </a:solidFill>
                <a:latin typeface="Univers 65 Bold" charset="0"/>
              </a:rPr>
              <a:t>THAT MOST IMPACT A PERSON’S LIFE</a:t>
            </a:r>
            <a:br>
              <a:rPr lang="en-US" altLang="en-US" sz="3000" dirty="0">
                <a:solidFill>
                  <a:srgbClr val="000000"/>
                </a:solidFill>
                <a:latin typeface="Univers 65 Bold" charset="0"/>
              </a:rPr>
            </a:br>
            <a:endParaRPr lang="en-US" altLang="en-US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4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4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4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3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4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4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4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2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4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70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4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7" grpId="1"/>
      <p:bldP spid="15368" grpId="0"/>
      <p:bldP spid="15368" grpId="1"/>
      <p:bldP spid="15369" grpId="0"/>
      <p:bldP spid="15369" grpId="1"/>
      <p:bldP spid="15370" grpId="0"/>
      <p:bldP spid="15370" grpId="1"/>
      <p:bldP spid="15371" grpId="0"/>
      <p:bldP spid="15371" grpId="1"/>
      <p:bldP spid="15372" grpId="0"/>
      <p:bldP spid="15372" grpId="1"/>
      <p:bldP spid="15373" grpId="0"/>
      <p:bldP spid="15373" grpId="1"/>
      <p:bldP spid="15374" grpId="0"/>
      <p:bldP spid="15375" grpId="0"/>
      <p:bldP spid="15376" grpId="0"/>
      <p:bldP spid="154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-44450"/>
            <a:ext cx="9144000" cy="1770063"/>
          </a:xfrm>
        </p:spPr>
        <p:txBody>
          <a:bodyPr/>
          <a:lstStyle/>
          <a:p>
            <a:r>
              <a:rPr lang="en-US" altLang="en-US" sz="50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THINK ABOUT YOUR LIFE….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684213"/>
            <a:ext cx="9144000" cy="1200005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  <a:p>
            <a:pPr algn="ctr">
              <a:buFontTx/>
              <a:buNone/>
            </a:pPr>
            <a:br>
              <a:rPr lang="en-US" altLang="en-US" sz="4400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4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WHAT KIND OF LIFE </a:t>
            </a:r>
            <a:br>
              <a:rPr lang="en-US" altLang="en-US" sz="4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4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DO YOU HAVE?</a:t>
            </a:r>
            <a:br>
              <a:rPr lang="en-US" altLang="en-US" sz="4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endParaRPr lang="en-US" altLang="en-US" sz="4400" b="1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  <a:p>
            <a:pPr algn="ctr"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IS IT THE KIND OF LIFE YOU WANT TO HAVE?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0" y="2928938"/>
            <a:ext cx="9197975" cy="1866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The outcomes of the big-ticket decisions and if the decision-maker’s most important needs and wants were met. </a:t>
            </a:r>
          </a:p>
          <a:p>
            <a:pPr algn="ctr"/>
            <a:endParaRPr lang="en-US" altLang="en-US" sz="360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457200" y="1344613"/>
            <a:ext cx="8229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b="0" dirty="0">
                <a:solidFill>
                  <a:srgbClr val="000000"/>
                </a:solidFill>
                <a:latin typeface="Univers 65 Bold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Univers 65 Bold" charset="0"/>
              </a:rPr>
              <a:t>LEVEL OF SATISFACTION </a:t>
            </a:r>
            <a:br>
              <a:rPr lang="en-US" altLang="en-US" sz="4400" dirty="0">
                <a:solidFill>
                  <a:srgbClr val="000000"/>
                </a:solidFill>
                <a:latin typeface="Univers 65 Bold" charset="0"/>
              </a:rPr>
            </a:br>
            <a:r>
              <a:rPr lang="en-US" altLang="en-US" sz="4400" dirty="0">
                <a:solidFill>
                  <a:srgbClr val="000000"/>
                </a:solidFill>
                <a:latin typeface="Univers 65 Bold" charset="0"/>
              </a:rPr>
              <a:t>IS BASED UPON. . 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1600" y="682625"/>
            <a:ext cx="9042400" cy="1473200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ARE YOU IN TRANSITION?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74663" y="1411288"/>
            <a:ext cx="8229600" cy="5267325"/>
          </a:xfrm>
        </p:spPr>
        <p:txBody>
          <a:bodyPr/>
          <a:lstStyle/>
          <a:p>
            <a:pPr marL="514350" indent="-514350"/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 marL="514350" indent="-514350"/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Teens and many adults are in transition.</a:t>
            </a:r>
          </a:p>
          <a:p>
            <a:pPr marL="514350" indent="-514350"/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 period of reappraisal. </a:t>
            </a:r>
          </a:p>
          <a:p>
            <a:pPr marL="514350" indent="-514350"/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Time to reexamine existing life structure, the big-ticket areas.</a:t>
            </a:r>
          </a:p>
          <a:p>
            <a:pPr marL="514350" indent="-514350"/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Opportunity to determine if any changes are necessary.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WHAT YOU NEED TO DO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63550" y="1712913"/>
            <a:ext cx="8031163" cy="441325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Learn and practice how to make and implement good decisions.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Accept responsibility and be accountable for making own choices.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Increase the probability of success by making good decisions.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 	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457200" y="57467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THE TRUTH IS. . . 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457200" y="19002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THAT EVERY INDIVIDUAL DICTATES AND DEFINES THEIR OWN LEVELS OF SATISFACTION AND SUCCESS.</a:t>
            </a:r>
          </a:p>
          <a:p>
            <a:pPr marL="0" indent="0" algn="ctr">
              <a:buFontTx/>
              <a:buNone/>
            </a:pPr>
            <a:endParaRPr lang="en-US" altLang="en-US" b="1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THEREFORE, EVERYONE CAN 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ACHIEVE SUCCESS</a:t>
            </a:r>
            <a:r>
              <a:rPr lang="en-US" altLang="en-US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 6 FOCUS ON PERSONAL DEVELOPMENT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04788" y="2005013"/>
            <a:ext cx="8939212" cy="4010025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 significant factor in overall development.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Tasks may need to be repeated multiple times. 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Helps acquire information to finalize academic and career choices.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Commit time and energy to complete each  recommended developmental activity. </a:t>
            </a:r>
          </a:p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PERSONAL DEVELOPMENT CHECKLIST 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47516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 guide to help you evolve through a series of recommended activities. 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Records progress to see what you have done and helps set yearly goals.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Completing tasks helps to gather information about yourself and the world of work.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Serves as a good discussion tool.</a:t>
            </a:r>
          </a:p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490538"/>
            <a:ext cx="9144000" cy="792162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 7 BE 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KNOWLEDGEABLE OF SKILLS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0" y="1897063"/>
            <a:ext cx="9034463" cy="422910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 skill is an ability to do something, whether  it is a natural ability or one learned.</a:t>
            </a:r>
          </a:p>
          <a:p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Most people have difficulty when asked to identify their skills.</a:t>
            </a:r>
          </a:p>
          <a:p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Use the 9 Keys to Be Life Ready</a:t>
            </a:r>
            <a:r>
              <a:rPr lang="en-US" altLang="en-US" sz="22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®</a:t>
            </a:r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 book to inventory and become aware of your highest level skills.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784225"/>
            <a:ext cx="8229600" cy="4643438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THE NEXT HOUR IS 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ABOUT YOU AND ONLY YOU!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IT WILL CHANGE HOW YOU FEEL, WHAT YOU THINK, WHAT YOU DO, AND WHO YOU COULD BECOME</a:t>
            </a:r>
            <a:r>
              <a:rPr lang="en-US" altLang="en-US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981075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THERE ARE 3 BASIC SKILL TYPES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843088"/>
            <a:ext cx="8229600" cy="4283075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Personal/Self Management Skills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	What I am….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Functional/Transferable Skills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	What I do…..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Work/Special Knowledge Skills</a:t>
            </a:r>
            <a:b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What I Know….</a:t>
            </a:r>
          </a:p>
          <a:p>
            <a:pPr lvl="3">
              <a:buFontTx/>
              <a:buNone/>
            </a:pPr>
            <a:endParaRPr lang="en-US" altLang="en-US" sz="320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 lvl="3">
              <a:buFontTx/>
              <a:buNone/>
            </a:pPr>
            <a:endParaRPr lang="en-US" altLang="en-US" sz="320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pPr lvl="3">
              <a:buFontTx/>
              <a:buNone/>
            </a:pPr>
            <a:endParaRPr lang="en-US" altLang="en-US" sz="320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KEYS # 8 MARKET YOURSELF AND INTERVIEW POSITIVELY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746250"/>
            <a:ext cx="9144000" cy="437991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Interviews are sometimes required.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Interviews used to determine qualifications.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Market yourself properly by understanding the purpose of the interview.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Preparation is the key to a good interview.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Practice answering sample questions to increase confidence and lessen nervousness. </a:t>
            </a:r>
          </a:p>
          <a:p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10593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KEY # 9 UNDERSTAND </a:t>
            </a:r>
            <a:b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HOW TO FIND A JOB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2749000"/>
            <a:ext cx="9143999" cy="241877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Search for an ideal job; one you  get paid for doing something you enjoy, solving problems you like doing,  in an environment you prefer, working with people with similar interests.</a:t>
            </a:r>
          </a:p>
          <a:p>
            <a:pPr algn="ctr">
              <a:buFontTx/>
              <a:buNone/>
            </a:pPr>
            <a:endParaRPr lang="en-US" altLang="en-US" dirty="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3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 FINDING A JOB REQUIRES….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Knowledge of the job search process to  help prepare and navigate through the different phases of looking for and acquiring a meaningful job.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Understanding and addressing each level of the process to increase the likelihood of being hired and paid what you are worth.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UNDERSTAND THE JOB SEARCH PROCESS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27025" y="1600200"/>
            <a:ext cx="8816975" cy="452596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Every job has a description that describes its activities, tasks, and roles (functions.)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Relate skills and provide proof that you possess the skills to perform the job well.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Every job has a corresponding problem.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Verbalizing to employer that you are the best solution and can satisfy the most important requirements will result in a job.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3488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JOB SEARCHING FORMULA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95275" y="1198563"/>
            <a:ext cx="8848725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Skills + Proof by Example = Job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b="1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Activities, tasks, roles         Description</a:t>
            </a:r>
          </a:p>
          <a:p>
            <a:pPr>
              <a:lnSpc>
                <a:spcPct val="200000"/>
              </a:lnSpc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   Past experiences	    Activities &amp; Tasks(</a:t>
            </a:r>
            <a:r>
              <a:rPr lang="en-US" altLang="en-US" sz="20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skills</a:t>
            </a: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)                                                            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							Problems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						</a:t>
            </a:r>
            <a:r>
              <a:rPr lang="en-US" altLang="en-US" b="1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	        $</a:t>
            </a:r>
            <a:endParaRPr lang="en-US" altLang="en-US" sz="4400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						      		</a:t>
            </a:r>
          </a:p>
        </p:txBody>
      </p:sp>
      <p:sp>
        <p:nvSpPr>
          <p:cNvPr id="61444" name="Down Arrow 4"/>
          <p:cNvSpPr>
            <a:spLocks noChangeArrowheads="1"/>
          </p:cNvSpPr>
          <p:nvPr/>
        </p:nvSpPr>
        <p:spPr bwMode="auto">
          <a:xfrm>
            <a:off x="6597650" y="3068638"/>
            <a:ext cx="484188" cy="522287"/>
          </a:xfrm>
          <a:prstGeom prst="downArrow">
            <a:avLst>
              <a:gd name="adj1" fmla="val 50000"/>
              <a:gd name="adj2" fmla="val 49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61445" name="Up Arrow 7"/>
          <p:cNvSpPr>
            <a:spLocks noChangeArrowheads="1"/>
          </p:cNvSpPr>
          <p:nvPr/>
        </p:nvSpPr>
        <p:spPr bwMode="auto">
          <a:xfrm>
            <a:off x="2105025" y="1958975"/>
            <a:ext cx="484188" cy="4508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61446" name="Up Arrow 8"/>
          <p:cNvSpPr>
            <a:spLocks noChangeArrowheads="1"/>
          </p:cNvSpPr>
          <p:nvPr/>
        </p:nvSpPr>
        <p:spPr bwMode="auto">
          <a:xfrm>
            <a:off x="2112963" y="3113088"/>
            <a:ext cx="484187" cy="4508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1447" name="Down Arrow 4"/>
          <p:cNvSpPr>
            <a:spLocks noChangeArrowheads="1"/>
          </p:cNvSpPr>
          <p:nvPr/>
        </p:nvSpPr>
        <p:spPr bwMode="auto">
          <a:xfrm>
            <a:off x="6597650" y="3910818"/>
            <a:ext cx="484188" cy="536563"/>
          </a:xfrm>
          <a:prstGeom prst="downArrow">
            <a:avLst>
              <a:gd name="adj1" fmla="val 50000"/>
              <a:gd name="adj2" fmla="val 4997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61449" name="Down Arrow 4"/>
          <p:cNvSpPr>
            <a:spLocks noChangeArrowheads="1"/>
          </p:cNvSpPr>
          <p:nvPr/>
        </p:nvSpPr>
        <p:spPr bwMode="auto">
          <a:xfrm>
            <a:off x="6597650" y="1901825"/>
            <a:ext cx="484188" cy="522288"/>
          </a:xfrm>
          <a:prstGeom prst="downArrow">
            <a:avLst>
              <a:gd name="adj1" fmla="val 50000"/>
              <a:gd name="adj2" fmla="val 49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" name="Down Arrow 4"/>
          <p:cNvSpPr>
            <a:spLocks noChangeArrowheads="1"/>
          </p:cNvSpPr>
          <p:nvPr/>
        </p:nvSpPr>
        <p:spPr bwMode="auto">
          <a:xfrm>
            <a:off x="6597650" y="4877208"/>
            <a:ext cx="484188" cy="468515"/>
          </a:xfrm>
          <a:prstGeom prst="downArrow">
            <a:avLst>
              <a:gd name="adj1" fmla="val 50000"/>
              <a:gd name="adj2" fmla="val 4997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2"/>
          <p:cNvSpPr>
            <a:spLocks noChangeArrowheads="1"/>
          </p:cNvSpPr>
          <p:nvPr/>
        </p:nvSpPr>
        <p:spPr bwMode="auto">
          <a:xfrm>
            <a:off x="454025" y="2819400"/>
            <a:ext cx="79629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6600" b="0">
              <a:solidFill>
                <a:schemeClr val="bg1"/>
              </a:solidFill>
            </a:endParaRPr>
          </a:p>
        </p:txBody>
      </p:sp>
      <p:sp>
        <p:nvSpPr>
          <p:cNvPr id="79915" name="Rectangle 43"/>
          <p:cNvSpPr>
            <a:spLocks noChangeArrowheads="1"/>
          </p:cNvSpPr>
          <p:nvPr/>
        </p:nvSpPr>
        <p:spPr bwMode="auto">
          <a:xfrm>
            <a:off x="295275" y="2352675"/>
            <a:ext cx="884872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3200" b="0">
                <a:solidFill>
                  <a:srgbClr val="000000"/>
                </a:solidFill>
                <a:latin typeface="Univers 45 Light" charset="0"/>
              </a:rPr>
              <a:t>Make an effort.</a:t>
            </a:r>
          </a:p>
          <a:p>
            <a:pPr algn="ctr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3200" b="0">
                <a:solidFill>
                  <a:srgbClr val="000000"/>
                </a:solidFill>
                <a:latin typeface="Univers 45 Light" charset="0"/>
              </a:rPr>
              <a:t>Invest the time.</a:t>
            </a:r>
          </a:p>
          <a:p>
            <a:pPr algn="ctr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3200" b="0">
                <a:solidFill>
                  <a:srgbClr val="000000"/>
                </a:solidFill>
                <a:latin typeface="Univers 45 Light" charset="0"/>
              </a:rPr>
              <a:t>Focus on the Keys.</a:t>
            </a:r>
          </a:p>
          <a:p>
            <a:pPr algn="ctr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3200" b="0">
                <a:solidFill>
                  <a:srgbClr val="000000"/>
                </a:solidFill>
                <a:latin typeface="Univers 45 Light" charset="0"/>
              </a:rPr>
              <a:t>See positive results.</a:t>
            </a:r>
          </a:p>
        </p:txBody>
      </p:sp>
      <p:sp>
        <p:nvSpPr>
          <p:cNvPr id="61445" name="Title 41"/>
          <p:cNvSpPr>
            <a:spLocks noGrp="1"/>
          </p:cNvSpPr>
          <p:nvPr>
            <p:ph type="title"/>
          </p:nvPr>
        </p:nvSpPr>
        <p:spPr>
          <a:xfrm>
            <a:off x="231775" y="990600"/>
            <a:ext cx="8912225" cy="830263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IT’S YOUR DECISION, CHOOSE TO BE LIFE READY</a:t>
            </a:r>
            <a:r>
              <a:rPr lang="en-US" altLang="en-US" sz="22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®</a:t>
            </a:r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….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57200" y="739775"/>
            <a:ext cx="8229600" cy="4964113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BE LIFE READY</a:t>
            </a:r>
            <a:r>
              <a:rPr lang="en-US" altLang="en-US" sz="22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®</a:t>
            </a:r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,</a:t>
            </a:r>
            <a:b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46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YOU’LL BE GLAD YOU ARE!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 </a:t>
            </a:r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Be Life Ready</a:t>
            </a:r>
            <a:r>
              <a:rPr lang="en-US" altLang="en-US" sz="20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® </a:t>
            </a:r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Goals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477250" cy="42672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To act as a catalyst for you to gain confidence and learn how to create a more satisfying life.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To provide practical information and commonsense approaches to increase your chances of achieving greater academic, career, and personal success.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To Be Life Ready</a:t>
            </a:r>
            <a:r>
              <a:rPr lang="en-US" altLang="en-US" sz="20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®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4278313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Involves pledging to spend time and energy addressing the 9 Keys to Be Life Ready</a:t>
            </a:r>
            <a:r>
              <a:rPr lang="en-US" altLang="en-US" sz="200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®</a:t>
            </a: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.</a:t>
            </a:r>
          </a:p>
          <a:p>
            <a:endParaRPr lang="en-US" altLang="en-US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  <a:p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Requires high expectations, great responsibility, and accountability.</a:t>
            </a:r>
          </a:p>
          <a:p>
            <a:pPr>
              <a:buFontTx/>
              <a:buNone/>
            </a:pPr>
            <a:endParaRPr lang="en-US" altLang="en-US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9 Keys to Be Life Ready</a:t>
            </a:r>
            <a:r>
              <a:rPr lang="en-US" altLang="en-US" sz="20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®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247650" y="1600200"/>
            <a:ext cx="87249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#1 Be educated and a lifelong learner.</a:t>
            </a:r>
            <a:b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#2 Create and maintain a success team.</a:t>
            </a:r>
            <a:b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</a:b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#3 Develop a success plan.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#4 Use an effective decision-making process.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#5 Make good big-ticket decisions.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9 Keys to Be Life Ready</a:t>
            </a:r>
            <a:r>
              <a:rPr lang="en-US" altLang="en-US" sz="20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®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412591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#6 Focus on personal development.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#7 Be knowledgeable of skills.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#8 Market yourself and interview positively.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#9 Understand how to find a job.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9 Keys to Be Life Ready® book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19075" y="1600200"/>
            <a:ext cx="8666163" cy="4525963"/>
          </a:xfrm>
        </p:spPr>
        <p:txBody>
          <a:bodyPr/>
          <a:lstStyle/>
          <a:p>
            <a:pPr marL="0" indent="0" algn="ctr">
              <a:buFontTx/>
              <a:buNone/>
            </a:pPr>
            <a:br>
              <a:rPr lang="en-US" altLang="en-US" sz="3000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r>
              <a:rPr lang="en-US" altLang="en-US" sz="3000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  <a:t>A concise resource and learning tool for…</a:t>
            </a:r>
            <a:br>
              <a:rPr lang="en-US" altLang="en-US" sz="3000" dirty="0">
                <a:solidFill>
                  <a:srgbClr val="000000"/>
                </a:solidFill>
                <a:latin typeface="Univers 65 Bold" charset="0"/>
                <a:ea typeface="ＭＳ Ｐゴシック" pitchFamily="34" charset="-128"/>
              </a:rPr>
            </a:br>
            <a:endParaRPr lang="en-US" altLang="en-US" sz="3000" dirty="0">
              <a:solidFill>
                <a:srgbClr val="000000"/>
              </a:solidFill>
              <a:latin typeface="Univers 65 Bold" charset="0"/>
              <a:ea typeface="ＭＳ Ｐゴシック" pitchFamily="34" charset="-128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addressing each Key to Be Life Ready</a:t>
            </a:r>
            <a:r>
              <a:rPr lang="en-US" altLang="en-US" sz="2000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®</a:t>
            </a:r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.</a:t>
            </a:r>
          </a:p>
          <a:p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gathering insight and information about self.</a:t>
            </a:r>
          </a:p>
          <a:p>
            <a:r>
              <a:rPr lang="en-US" altLang="en-US" dirty="0">
                <a:solidFill>
                  <a:srgbClr val="000000"/>
                </a:solidFill>
                <a:latin typeface="Univers 45 Light" charset="0"/>
                <a:ea typeface="ＭＳ Ｐゴシック" pitchFamily="34" charset="-128"/>
              </a:rPr>
              <a:t>being useful throughout each phase of a                 person’s life. </a:t>
            </a:r>
          </a:p>
          <a:p>
            <a:pPr marL="914400" lvl="2" indent="0">
              <a:buFontTx/>
              <a:buNone/>
            </a:pPr>
            <a:endParaRPr lang="en-US" altLang="en-US" sz="3200" dirty="0">
              <a:solidFill>
                <a:srgbClr val="000000"/>
              </a:solidFill>
              <a:latin typeface="Univers 45 Light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adtemplate2">
  <a:themeElements>
    <a:clrScheme name="road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ad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F5EBB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F5EBB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oad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6903</TotalTime>
  <Words>1913</Words>
  <Application>Microsoft Office PowerPoint</Application>
  <PresentationFormat>On-screen Show (4:3)</PresentationFormat>
  <Paragraphs>367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Calibri</vt:lpstr>
      <vt:lpstr>Univers 55</vt:lpstr>
      <vt:lpstr>Arial</vt:lpstr>
      <vt:lpstr>Comic Sans MS</vt:lpstr>
      <vt:lpstr>Univers 45 Light</vt:lpstr>
      <vt:lpstr>Univers 65 Bold</vt:lpstr>
      <vt:lpstr>UnivrstyRoman Bd BT</vt:lpstr>
      <vt:lpstr>roadtemplate2</vt:lpstr>
      <vt:lpstr>PowerPoint Presentation</vt:lpstr>
      <vt:lpstr>PowerPoint Presentation</vt:lpstr>
      <vt:lpstr>THIS IS THE ROAD  LEADING TO YOUR FUTURE.  ARE YOU READY TO GO THERE? </vt:lpstr>
      <vt:lpstr>THE NEXT HOUR IS  ABOUT YOU AND ONLY YOU!  IT WILL CHANGE HOW YOU FEEL, WHAT YOU THINK, WHAT YOU DO, AND WHO YOU COULD BECOME.</vt:lpstr>
      <vt:lpstr> Be Life Ready® Goals </vt:lpstr>
      <vt:lpstr>To Be Life Ready®</vt:lpstr>
      <vt:lpstr>9 Keys to Be Life Ready®</vt:lpstr>
      <vt:lpstr>9 Keys to Be Life Ready®</vt:lpstr>
      <vt:lpstr>9 Keys to Be Life Ready® book</vt:lpstr>
      <vt:lpstr>Key #1 Be Educated and a Lifelong Learner</vt:lpstr>
      <vt:lpstr>Key #2 Create and Maintain a Success Team</vt:lpstr>
      <vt:lpstr>Why a Success Team?</vt:lpstr>
      <vt:lpstr>Use  a Success Team Inventory to Create One</vt:lpstr>
      <vt:lpstr>YOUR SUCCESS TEAM MEMBERS ARE ALWAYS THERE TO GUIDE YOU AND CHEER YOU ON TO SUCCESS.</vt:lpstr>
      <vt:lpstr>Key #3 Develop a Success Plan</vt:lpstr>
      <vt:lpstr> Success Planner Topics</vt:lpstr>
      <vt:lpstr>Key # 4 Use an Effective Decision-Making Process</vt:lpstr>
      <vt:lpstr>PowerPoint Presentation</vt:lpstr>
      <vt:lpstr>Start Making Good   Decisions Today . . .</vt:lpstr>
      <vt:lpstr>Decision-Making Process </vt:lpstr>
      <vt:lpstr>PowerPoint Presentation</vt:lpstr>
      <vt:lpstr>WHAT IF YOU ARE  CHOOSING WHICH COLLEGE TO ATTEND OR WHICH JOB TO ACCEPT?</vt:lpstr>
      <vt:lpstr>PowerPoint Presentation</vt:lpstr>
      <vt:lpstr>PowerPoint Presentation</vt:lpstr>
      <vt:lpstr>PowerPoint Presentation</vt:lpstr>
      <vt:lpstr>PowerPoint Presentation</vt:lpstr>
      <vt:lpstr>REALIZE ………..  The outcomes of the decisions  you make will determine the quality of  your life and if you will be satisfied  now and in the future! </vt:lpstr>
      <vt:lpstr>IMPROVE YOUR CHANCES OF BEING SATISFIED………..</vt:lpstr>
      <vt:lpstr>KEY # 5 MAKE GOOD  BIG-TICKET DECISIONS</vt:lpstr>
      <vt:lpstr>WERE THEY…….. GOOD OR BAD, RIGHT OR WRONG, LEAD TO SUCCESS OR FAILURE, MAKE YOU HAPPY OR UNHAPPY, WERE THE OUTCOMES FAVORABLE OR UNFAVORABLE? </vt:lpstr>
      <vt:lpstr> BIG-TICKET DECISIONS  </vt:lpstr>
      <vt:lpstr>THINK ABOUT YOUR LIFE….</vt:lpstr>
      <vt:lpstr>PowerPoint Presentation</vt:lpstr>
      <vt:lpstr>ARE YOU IN TRANSITION?</vt:lpstr>
      <vt:lpstr>WHAT YOU NEED TO DO</vt:lpstr>
      <vt:lpstr>THE TRUTH IS. . . </vt:lpstr>
      <vt:lpstr>KEY # 6 FOCUS ON PERSONAL DEVELOPMENT</vt:lpstr>
      <vt:lpstr>PERSONAL DEVELOPMENT CHECKLIST  </vt:lpstr>
      <vt:lpstr>KEY # 7 BE  KNOWLEDGEABLE OF SKILLS</vt:lpstr>
      <vt:lpstr>THERE ARE 3 BASIC SKILL TYPES</vt:lpstr>
      <vt:lpstr>KEYS # 8 MARKET YOURSELF AND INTERVIEW POSITIVELY</vt:lpstr>
      <vt:lpstr>KEY # 9 UNDERSTAND  HOW TO FIND A JOB</vt:lpstr>
      <vt:lpstr> FINDING A JOB REQUIRES…. </vt:lpstr>
      <vt:lpstr>UNDERSTAND THE JOB SEARCH PROCESS</vt:lpstr>
      <vt:lpstr>JOB SEARCHING FORMULA</vt:lpstr>
      <vt:lpstr>IT’S YOUR DECISION, CHOOSE TO BE LIFE READY®….</vt:lpstr>
      <vt:lpstr>BE LIFE READY®, YOU’LL BE GLAD YOU ARE!</vt:lpstr>
    </vt:vector>
  </TitlesOfParts>
  <Company>County College of Morris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Your    Decision . . .</dc:title>
  <dc:creator>cmenzer</dc:creator>
  <cp:lastModifiedBy>Al Foderaro</cp:lastModifiedBy>
  <cp:revision>441</cp:revision>
  <dcterms:created xsi:type="dcterms:W3CDTF">2015-12-15T17:34:07Z</dcterms:created>
  <dcterms:modified xsi:type="dcterms:W3CDTF">2022-02-04T16:57:45Z</dcterms:modified>
</cp:coreProperties>
</file>